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79530-D2AB-40E4-AC4F-3004738567F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4502278-9404-8932-3271-9201F0240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F99908F-4826-EEC0-07FD-D93DB6D8B033}"/>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5" name="Tijdelijke aanduiding voor voettekst 4">
            <a:extLst>
              <a:ext uri="{FF2B5EF4-FFF2-40B4-BE49-F238E27FC236}">
                <a16:creationId xmlns:a16="http://schemas.microsoft.com/office/drawing/2014/main" id="{C7902DA6-3548-8DA3-DAEC-7B478BC07B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FD1392-8360-EBF4-9260-C5FFDA2FEC39}"/>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405220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26A16-6230-301F-F7BB-2BB6DF8E8B3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8A5E3CA-6012-E3D8-18B5-F5E40017E61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3AAC7C-F774-0543-F586-0DAB1701DE84}"/>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5" name="Tijdelijke aanduiding voor voettekst 4">
            <a:extLst>
              <a:ext uri="{FF2B5EF4-FFF2-40B4-BE49-F238E27FC236}">
                <a16:creationId xmlns:a16="http://schemas.microsoft.com/office/drawing/2014/main" id="{60EF66E0-E813-3B07-7290-A5BADCFC82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69D06D-F71A-42C3-9DF0-27CF0B06D4ED}"/>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10856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EB4F422-01AE-D7B9-96D4-99625989C7A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F62E0EB-5CE0-8449-52CF-0C8EE0D7CDA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E014B2-C645-0485-C721-E48151A39749}"/>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5" name="Tijdelijke aanduiding voor voettekst 4">
            <a:extLst>
              <a:ext uri="{FF2B5EF4-FFF2-40B4-BE49-F238E27FC236}">
                <a16:creationId xmlns:a16="http://schemas.microsoft.com/office/drawing/2014/main" id="{BBA0F35B-4E9C-D3D8-96FF-CC578A6690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BA3096-EE8E-6901-B579-EDA4E828ECAD}"/>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168809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748A4-C5C4-7303-71C1-F9A7B1E3D8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904547E-ACFF-60BC-A64E-829E8F64AD5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541C90-E1B6-3E9C-770E-3BB2D2225557}"/>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5" name="Tijdelijke aanduiding voor voettekst 4">
            <a:extLst>
              <a:ext uri="{FF2B5EF4-FFF2-40B4-BE49-F238E27FC236}">
                <a16:creationId xmlns:a16="http://schemas.microsoft.com/office/drawing/2014/main" id="{425E3167-31DD-8D00-F68B-380E56A9A8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E4D07F-A898-7532-0903-80AEC0471E67}"/>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230708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2C73C-C33F-A8DD-F69F-BC86A8C9FF3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7B6046A-ECB2-EB87-469D-E708A40D74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02E82A-4853-CACD-6467-AF929C6A9C40}"/>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5" name="Tijdelijke aanduiding voor voettekst 4">
            <a:extLst>
              <a:ext uri="{FF2B5EF4-FFF2-40B4-BE49-F238E27FC236}">
                <a16:creationId xmlns:a16="http://schemas.microsoft.com/office/drawing/2014/main" id="{CD7B709E-7993-D3F7-72DB-7B32281EFD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99DB70-F6B1-2090-63FF-4655FA3EEFB6}"/>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410448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B3BA0-D55C-980B-D1E6-741166F68B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50CDAB8-9B2F-614E-34B0-67CC6A1F64F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F7CA76A-B87B-FE6F-1390-633852CF630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33AEE5E-A30B-45EC-BAAF-FBCD0BB29DE7}"/>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6" name="Tijdelijke aanduiding voor voettekst 5">
            <a:extLst>
              <a:ext uri="{FF2B5EF4-FFF2-40B4-BE49-F238E27FC236}">
                <a16:creationId xmlns:a16="http://schemas.microsoft.com/office/drawing/2014/main" id="{AE6F83CC-B4A6-C0EA-54B4-EEE82615CC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65C4D3-FE7A-F030-9277-D0C0899206AE}"/>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270314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0606B-0219-E4A5-96E0-EDA1DE207B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39CA81B-F4AA-1C79-F6E1-DEB09ED77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2187ACD-BD0E-B217-A689-E007D10F7A3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A120CCD-C0F1-849C-8B48-AC3E8B1B8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A770216-B409-81B3-B3BD-9E26DBB84C9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4FEB2E6-CE1B-6A19-EDB6-71C7C3818EE8}"/>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8" name="Tijdelijke aanduiding voor voettekst 7">
            <a:extLst>
              <a:ext uri="{FF2B5EF4-FFF2-40B4-BE49-F238E27FC236}">
                <a16:creationId xmlns:a16="http://schemas.microsoft.com/office/drawing/2014/main" id="{284B934C-F521-F6DF-DD9B-0B3BD076C3D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25A658A-43C8-29EA-0352-28E2A577C5DC}"/>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207230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2C599-12E8-8B9D-7965-E653F3812B1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3EC4143-194F-90C8-E8A0-B624C1484653}"/>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4" name="Tijdelijke aanduiding voor voettekst 3">
            <a:extLst>
              <a:ext uri="{FF2B5EF4-FFF2-40B4-BE49-F238E27FC236}">
                <a16:creationId xmlns:a16="http://schemas.microsoft.com/office/drawing/2014/main" id="{4617736F-C4FA-882B-7D90-CA5E4D7DF1C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2CD1BA8-6E71-B6F3-4E52-979BA2D451B3}"/>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211853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28300DC-8856-12C9-1CEC-B49845D94091}"/>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3" name="Tijdelijke aanduiding voor voettekst 2">
            <a:extLst>
              <a:ext uri="{FF2B5EF4-FFF2-40B4-BE49-F238E27FC236}">
                <a16:creationId xmlns:a16="http://schemas.microsoft.com/office/drawing/2014/main" id="{9A1AF0F0-5924-C490-D670-23EC5C97C18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92152C-7384-51E0-7D2B-70A4F1C3230A}"/>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208553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A7A6E-A304-4576-2289-6A48A0749BA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F5B0963-64A3-6ABB-E11B-9578D54B8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4575646-32A1-8D5A-0CD6-4DA5417B3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6D9D32D-702B-627E-30D5-3F017C25690F}"/>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6" name="Tijdelijke aanduiding voor voettekst 5">
            <a:extLst>
              <a:ext uri="{FF2B5EF4-FFF2-40B4-BE49-F238E27FC236}">
                <a16:creationId xmlns:a16="http://schemas.microsoft.com/office/drawing/2014/main" id="{DDFA6966-0275-669D-7014-2A744027A8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4DF953-0D24-FE67-C9B3-BF1BA387E65C}"/>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166568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42AE2-D87B-906D-397A-5649273B0A1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CC92412-507C-1414-509D-5C263487DD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6819B41-74A0-C3D3-6CE3-32FBC2B79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2AA377D-3AF5-86F1-9602-536A017D2A61}"/>
              </a:ext>
            </a:extLst>
          </p:cNvPr>
          <p:cNvSpPr>
            <a:spLocks noGrp="1"/>
          </p:cNvSpPr>
          <p:nvPr>
            <p:ph type="dt" sz="half" idx="10"/>
          </p:nvPr>
        </p:nvSpPr>
        <p:spPr/>
        <p:txBody>
          <a:bodyPr/>
          <a:lstStyle/>
          <a:p>
            <a:fld id="{2ECE60DF-960A-4423-9381-50B3A118FD9D}" type="datetimeFigureOut">
              <a:rPr lang="nl-NL" smtClean="0"/>
              <a:t>20-2-2024</a:t>
            </a:fld>
            <a:endParaRPr lang="nl-NL"/>
          </a:p>
        </p:txBody>
      </p:sp>
      <p:sp>
        <p:nvSpPr>
          <p:cNvPr id="6" name="Tijdelijke aanduiding voor voettekst 5">
            <a:extLst>
              <a:ext uri="{FF2B5EF4-FFF2-40B4-BE49-F238E27FC236}">
                <a16:creationId xmlns:a16="http://schemas.microsoft.com/office/drawing/2014/main" id="{5F3C5CB6-2D16-0CBD-4F6F-6FD4B01E5B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801536F-68AD-19BB-9BA3-055C25E47C48}"/>
              </a:ext>
            </a:extLst>
          </p:cNvPr>
          <p:cNvSpPr>
            <a:spLocks noGrp="1"/>
          </p:cNvSpPr>
          <p:nvPr>
            <p:ph type="sldNum" sz="quarter" idx="12"/>
          </p:nvPr>
        </p:nvSpPr>
        <p:spPr/>
        <p:txBody>
          <a:bodyPr/>
          <a:lstStyle/>
          <a:p>
            <a:fld id="{4C9F2A34-60A0-4B0A-88B4-CF06C2FBC2D2}" type="slidenum">
              <a:rPr lang="nl-NL" smtClean="0"/>
              <a:t>‹nr.›</a:t>
            </a:fld>
            <a:endParaRPr lang="nl-NL"/>
          </a:p>
        </p:txBody>
      </p:sp>
    </p:spTree>
    <p:extLst>
      <p:ext uri="{BB962C8B-B14F-4D97-AF65-F5344CB8AC3E}">
        <p14:creationId xmlns:p14="http://schemas.microsoft.com/office/powerpoint/2010/main" val="31273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8D4FD7E-F470-12FB-4E72-9C78E27ED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35986F2-EAF9-1E02-83D2-2A30CFE91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6B76B1-E8A8-984C-66F0-7470E65193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CE60DF-960A-4423-9381-50B3A118FD9D}" type="datetimeFigureOut">
              <a:rPr lang="nl-NL" smtClean="0"/>
              <a:t>20-2-2024</a:t>
            </a:fld>
            <a:endParaRPr lang="nl-NL"/>
          </a:p>
        </p:txBody>
      </p:sp>
      <p:sp>
        <p:nvSpPr>
          <p:cNvPr id="5" name="Tijdelijke aanduiding voor voettekst 4">
            <a:extLst>
              <a:ext uri="{FF2B5EF4-FFF2-40B4-BE49-F238E27FC236}">
                <a16:creationId xmlns:a16="http://schemas.microsoft.com/office/drawing/2014/main" id="{23563423-14D9-6FE8-F5E9-ACD7079DE2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5FAEBE8F-4ED7-44BD-1156-D5714B5EBD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9F2A34-60A0-4B0A-88B4-CF06C2FBC2D2}" type="slidenum">
              <a:rPr lang="nl-NL" smtClean="0"/>
              <a:t>‹nr.›</a:t>
            </a:fld>
            <a:endParaRPr lang="nl-NL"/>
          </a:p>
        </p:txBody>
      </p:sp>
    </p:spTree>
    <p:extLst>
      <p:ext uri="{BB962C8B-B14F-4D97-AF65-F5344CB8AC3E}">
        <p14:creationId xmlns:p14="http://schemas.microsoft.com/office/powerpoint/2010/main" val="2447449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45336-7879-B778-B378-2F09E028A81D}"/>
              </a:ext>
            </a:extLst>
          </p:cNvPr>
          <p:cNvSpPr>
            <a:spLocks noGrp="1"/>
          </p:cNvSpPr>
          <p:nvPr>
            <p:ph type="ctrTitle"/>
          </p:nvPr>
        </p:nvSpPr>
        <p:spPr/>
        <p:txBody>
          <a:bodyPr/>
          <a:lstStyle/>
          <a:p>
            <a:r>
              <a:rPr lang="nl-NL" dirty="0"/>
              <a:t>Gevolgen van </a:t>
            </a:r>
            <a:r>
              <a:rPr lang="nl-NL" dirty="0" err="1"/>
              <a:t>mycotoxinen</a:t>
            </a:r>
            <a:endParaRPr lang="nl-NL" dirty="0"/>
          </a:p>
        </p:txBody>
      </p:sp>
      <p:sp>
        <p:nvSpPr>
          <p:cNvPr id="3" name="Ondertitel 2">
            <a:extLst>
              <a:ext uri="{FF2B5EF4-FFF2-40B4-BE49-F238E27FC236}">
                <a16:creationId xmlns:a16="http://schemas.microsoft.com/office/drawing/2014/main" id="{B3F50341-74D1-427F-4573-B317BAEBA65D}"/>
              </a:ext>
            </a:extLst>
          </p:cNvPr>
          <p:cNvSpPr>
            <a:spLocks noGrp="1"/>
          </p:cNvSpPr>
          <p:nvPr>
            <p:ph type="subTitle" idx="1"/>
          </p:nvPr>
        </p:nvSpPr>
        <p:spPr/>
        <p:txBody>
          <a:bodyPr/>
          <a:lstStyle/>
          <a:p>
            <a:r>
              <a:rPr lang="nl-NL" dirty="0"/>
              <a:t>Sjors – Daan – Sven </a:t>
            </a:r>
          </a:p>
        </p:txBody>
      </p:sp>
    </p:spTree>
    <p:extLst>
      <p:ext uri="{BB962C8B-B14F-4D97-AF65-F5344CB8AC3E}">
        <p14:creationId xmlns:p14="http://schemas.microsoft.com/office/powerpoint/2010/main" val="278892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EB52D-8BE2-EF19-0B6E-F8B9F877205B}"/>
              </a:ext>
            </a:extLst>
          </p:cNvPr>
          <p:cNvSpPr>
            <a:spLocks noGrp="1"/>
          </p:cNvSpPr>
          <p:nvPr>
            <p:ph type="title"/>
          </p:nvPr>
        </p:nvSpPr>
        <p:spPr/>
        <p:txBody>
          <a:bodyPr/>
          <a:lstStyle/>
          <a:p>
            <a:r>
              <a:rPr lang="nl-NL" dirty="0"/>
              <a:t>Inleiding </a:t>
            </a:r>
          </a:p>
        </p:txBody>
      </p:sp>
      <p:sp>
        <p:nvSpPr>
          <p:cNvPr id="3" name="Tijdelijke aanduiding voor inhoud 2">
            <a:extLst>
              <a:ext uri="{FF2B5EF4-FFF2-40B4-BE49-F238E27FC236}">
                <a16:creationId xmlns:a16="http://schemas.microsoft.com/office/drawing/2014/main" id="{970287C3-A6A2-444D-5063-D1A165A76E36}"/>
              </a:ext>
            </a:extLst>
          </p:cNvPr>
          <p:cNvSpPr>
            <a:spLocks noGrp="1"/>
          </p:cNvSpPr>
          <p:nvPr>
            <p:ph idx="1"/>
          </p:nvPr>
        </p:nvSpPr>
        <p:spPr/>
        <p:txBody>
          <a:bodyPr/>
          <a:lstStyle/>
          <a:p>
            <a:pPr marL="0" indent="0">
              <a:buNone/>
            </a:pPr>
            <a:r>
              <a:rPr lang="nl-NL" sz="2800" dirty="0"/>
              <a:t>Symptomen van </a:t>
            </a:r>
            <a:r>
              <a:rPr lang="nl-NL" sz="2800" dirty="0" err="1"/>
              <a:t>mycotoxinen</a:t>
            </a:r>
            <a:r>
              <a:rPr lang="nl-NL" sz="2800" dirty="0"/>
              <a:t> </a:t>
            </a:r>
          </a:p>
          <a:p>
            <a:pPr marL="0" indent="0">
              <a:buNone/>
            </a:pPr>
            <a:r>
              <a:rPr lang="nl-NL" dirty="0"/>
              <a:t>Symptomen bij biggen </a:t>
            </a:r>
          </a:p>
          <a:p>
            <a:pPr marL="0" indent="0">
              <a:buNone/>
            </a:pPr>
            <a:r>
              <a:rPr lang="nl-NL" dirty="0"/>
              <a:t>Uitslagen in het bloed </a:t>
            </a:r>
          </a:p>
          <a:p>
            <a:pPr marL="0" indent="0">
              <a:buNone/>
            </a:pPr>
            <a:r>
              <a:rPr lang="nl-NL" dirty="0"/>
              <a:t>Pepsinogeen</a:t>
            </a:r>
          </a:p>
          <a:p>
            <a:pPr marL="0" indent="0">
              <a:buNone/>
            </a:pPr>
            <a:r>
              <a:rPr lang="nl-NL" dirty="0"/>
              <a:t>Het probleem aanpakken </a:t>
            </a:r>
          </a:p>
          <a:p>
            <a:pPr marL="0" indent="0">
              <a:buNone/>
            </a:pPr>
            <a:r>
              <a:rPr lang="nl-NL" dirty="0"/>
              <a:t>Einde </a:t>
            </a:r>
          </a:p>
        </p:txBody>
      </p:sp>
    </p:spTree>
    <p:extLst>
      <p:ext uri="{BB962C8B-B14F-4D97-AF65-F5344CB8AC3E}">
        <p14:creationId xmlns:p14="http://schemas.microsoft.com/office/powerpoint/2010/main" val="213998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C34B17-E933-8699-C328-C29563B2D4E2}"/>
              </a:ext>
            </a:extLst>
          </p:cNvPr>
          <p:cNvSpPr>
            <a:spLocks noGrp="1"/>
          </p:cNvSpPr>
          <p:nvPr>
            <p:ph type="title"/>
          </p:nvPr>
        </p:nvSpPr>
        <p:spPr>
          <a:xfrm>
            <a:off x="838201" y="1641752"/>
            <a:ext cx="4394200" cy="1323439"/>
          </a:xfrm>
        </p:spPr>
        <p:txBody>
          <a:bodyPr anchor="t">
            <a:normAutofit/>
          </a:bodyPr>
          <a:lstStyle/>
          <a:p>
            <a:r>
              <a:rPr lang="nl-NL" sz="4000" dirty="0">
                <a:solidFill>
                  <a:schemeClr val="bg1"/>
                </a:solidFill>
              </a:rPr>
              <a:t>Symptomen van </a:t>
            </a:r>
            <a:r>
              <a:rPr lang="nl-NL" sz="4000" dirty="0" err="1">
                <a:solidFill>
                  <a:schemeClr val="bg1"/>
                </a:solidFill>
              </a:rPr>
              <a:t>mycotoxinen</a:t>
            </a:r>
            <a:r>
              <a:rPr lang="nl-NL" sz="4000" dirty="0">
                <a:solidFill>
                  <a:schemeClr val="bg1"/>
                </a:solidFill>
              </a:rPr>
              <a:t> </a:t>
            </a:r>
          </a:p>
        </p:txBody>
      </p:sp>
      <p:sp>
        <p:nvSpPr>
          <p:cNvPr id="3" name="Tijdelijke aanduiding voor inhoud 2">
            <a:extLst>
              <a:ext uri="{FF2B5EF4-FFF2-40B4-BE49-F238E27FC236}">
                <a16:creationId xmlns:a16="http://schemas.microsoft.com/office/drawing/2014/main" id="{92D2A0CB-CE7B-404A-276A-4F93F52128BD}"/>
              </a:ext>
            </a:extLst>
          </p:cNvPr>
          <p:cNvSpPr>
            <a:spLocks noGrp="1"/>
          </p:cNvSpPr>
          <p:nvPr>
            <p:ph idx="1"/>
          </p:nvPr>
        </p:nvSpPr>
        <p:spPr>
          <a:xfrm>
            <a:off x="838201" y="3146400"/>
            <a:ext cx="4394200" cy="2454300"/>
          </a:xfrm>
        </p:spPr>
        <p:txBody>
          <a:bodyPr>
            <a:normAutofit lnSpcReduction="10000"/>
          </a:bodyPr>
          <a:lstStyle/>
          <a:p>
            <a:r>
              <a:rPr lang="nl-NL" sz="2000" dirty="0">
                <a:solidFill>
                  <a:schemeClr val="bg1">
                    <a:alpha val="80000"/>
                  </a:schemeClr>
                </a:solidFill>
              </a:rPr>
              <a:t>Maagzweren. </a:t>
            </a:r>
          </a:p>
          <a:p>
            <a:r>
              <a:rPr lang="nl-NL" sz="2000" dirty="0">
                <a:solidFill>
                  <a:schemeClr val="bg1">
                    <a:alpha val="80000"/>
                  </a:schemeClr>
                </a:solidFill>
              </a:rPr>
              <a:t>Onrustige en slecht vretende zeugen.</a:t>
            </a:r>
          </a:p>
          <a:p>
            <a:endParaRPr lang="nl-NL" sz="2000" dirty="0">
              <a:solidFill>
                <a:schemeClr val="bg1">
                  <a:alpha val="80000"/>
                </a:schemeClr>
              </a:solidFill>
            </a:endParaRPr>
          </a:p>
          <a:p>
            <a:endParaRPr lang="nl-NL" sz="2000" dirty="0">
              <a:solidFill>
                <a:schemeClr val="bg1">
                  <a:alpha val="80000"/>
                </a:schemeClr>
              </a:solidFill>
            </a:endParaRPr>
          </a:p>
          <a:p>
            <a:r>
              <a:rPr lang="nl-NL" sz="2000" b="1" dirty="0">
                <a:solidFill>
                  <a:schemeClr val="bg1">
                    <a:alpha val="80000"/>
                  </a:schemeClr>
                </a:solidFill>
              </a:rPr>
              <a:t>Aangetoond door.  </a:t>
            </a:r>
          </a:p>
          <a:p>
            <a:pPr marL="0" indent="0">
              <a:buNone/>
            </a:pPr>
            <a:r>
              <a:rPr lang="nl-NL" sz="2000" dirty="0">
                <a:solidFill>
                  <a:schemeClr val="bg1">
                    <a:alpha val="80000"/>
                  </a:schemeClr>
                </a:solidFill>
              </a:rPr>
              <a:t>Bloedonderzoek. </a:t>
            </a:r>
          </a:p>
        </p:txBody>
      </p:sp>
      <p:pic>
        <p:nvPicPr>
          <p:cNvPr id="1028" name="Picture 4" descr="Hoge voeropname in week voor werpen is beter voor zeug - Nieuwe Oogst">
            <a:extLst>
              <a:ext uri="{FF2B5EF4-FFF2-40B4-BE49-F238E27FC236}">
                <a16:creationId xmlns:a16="http://schemas.microsoft.com/office/drawing/2014/main" id="{91BB392A-8066-258E-3C44-41FB7E17A6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08" r="1" b="1"/>
          <a:stretch/>
        </p:blipFill>
        <p:spPr bwMode="auto">
          <a:xfrm>
            <a:off x="5814060" y="2"/>
            <a:ext cx="6377940" cy="3333749"/>
          </a:xfrm>
          <a:custGeom>
            <a:avLst/>
            <a:gdLst/>
            <a:ahLst/>
            <a:cxnLst/>
            <a:rect l="l" t="t" r="r" b="b"/>
            <a:pathLst>
              <a:path w="6377940" h="3333749">
                <a:moveTo>
                  <a:pt x="0" y="0"/>
                </a:moveTo>
                <a:lnTo>
                  <a:pt x="6377940" y="0"/>
                </a:lnTo>
                <a:lnTo>
                  <a:pt x="6377940" y="3333749"/>
                </a:lnTo>
                <a:lnTo>
                  <a:pt x="174585" y="3333749"/>
                </a:lnTo>
                <a:lnTo>
                  <a:pt x="0" y="220218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10 vragen over bloedonderzoek | Gezondheidsnet">
            <a:extLst>
              <a:ext uri="{FF2B5EF4-FFF2-40B4-BE49-F238E27FC236}">
                <a16:creationId xmlns:a16="http://schemas.microsoft.com/office/drawing/2014/main" id="{B711DCEC-387E-6B48-47AD-E23A16779A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7076"/>
          <a:stretch/>
        </p:blipFill>
        <p:spPr bwMode="auto">
          <a:xfrm>
            <a:off x="5814060" y="3524252"/>
            <a:ext cx="6377940" cy="3333748"/>
          </a:xfrm>
          <a:custGeom>
            <a:avLst/>
            <a:gdLst/>
            <a:ahLst/>
            <a:cxnLst/>
            <a:rect l="l" t="t" r="r" b="b"/>
            <a:pathLst>
              <a:path w="6377940" h="3333748">
                <a:moveTo>
                  <a:pt x="203977" y="0"/>
                </a:moveTo>
                <a:lnTo>
                  <a:pt x="6377940" y="0"/>
                </a:lnTo>
                <a:lnTo>
                  <a:pt x="6377940" y="3333748"/>
                </a:lnTo>
                <a:lnTo>
                  <a:pt x="0" y="3333748"/>
                </a:lnTo>
                <a:lnTo>
                  <a:pt x="525780" y="1931668"/>
                </a:lnTo>
                <a:lnTo>
                  <a:pt x="205740" y="11428"/>
                </a:lnTo>
                <a:close/>
              </a:path>
            </a:pathLst>
          </a:custGeom>
          <a:noFill/>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1036" name="Freeform: Shape 1035">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3168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009C6D-AA14-E2E4-B457-D3410B7D91BB}"/>
              </a:ext>
            </a:extLst>
          </p:cNvPr>
          <p:cNvSpPr>
            <a:spLocks noGrp="1"/>
          </p:cNvSpPr>
          <p:nvPr>
            <p:ph type="title"/>
          </p:nvPr>
        </p:nvSpPr>
        <p:spPr>
          <a:xfrm>
            <a:off x="640080" y="325369"/>
            <a:ext cx="4368602" cy="1956841"/>
          </a:xfrm>
        </p:spPr>
        <p:txBody>
          <a:bodyPr anchor="b">
            <a:normAutofit/>
          </a:bodyPr>
          <a:lstStyle/>
          <a:p>
            <a:r>
              <a:rPr lang="nl-NL" sz="5400"/>
              <a:t>Symptomen bij biggen. </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6634AFB-3129-A78C-FAA6-376BA63C9580}"/>
              </a:ext>
            </a:extLst>
          </p:cNvPr>
          <p:cNvSpPr>
            <a:spLocks noGrp="1"/>
          </p:cNvSpPr>
          <p:nvPr>
            <p:ph idx="1"/>
          </p:nvPr>
        </p:nvSpPr>
        <p:spPr>
          <a:xfrm>
            <a:off x="640080" y="2872899"/>
            <a:ext cx="4243589" cy="3320668"/>
          </a:xfrm>
        </p:spPr>
        <p:txBody>
          <a:bodyPr>
            <a:normAutofit/>
          </a:bodyPr>
          <a:lstStyle/>
          <a:p>
            <a:r>
              <a:rPr lang="nl-NL" sz="2200"/>
              <a:t>Zwarte staartjes. </a:t>
            </a:r>
          </a:p>
          <a:p>
            <a:r>
              <a:rPr lang="nl-NL" sz="2200"/>
              <a:t>Rode klingetjes bij net geboren geltjes.</a:t>
            </a:r>
          </a:p>
        </p:txBody>
      </p:sp>
      <p:pic>
        <p:nvPicPr>
          <p:cNvPr id="2050" name="Picture 2" descr="Dieren magneet 3D biggetjes | bol">
            <a:extLst>
              <a:ext uri="{FF2B5EF4-FFF2-40B4-BE49-F238E27FC236}">
                <a16:creationId xmlns:a16="http://schemas.microsoft.com/office/drawing/2014/main" id="{4FB88180-FB1F-77CA-F3CB-8A20AA7CC6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67" r="1204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3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De strijd tegen schadelijke mycotoxinen - E.F.S.-Holland">
            <a:extLst>
              <a:ext uri="{FF2B5EF4-FFF2-40B4-BE49-F238E27FC236}">
                <a16:creationId xmlns:a16="http://schemas.microsoft.com/office/drawing/2014/main" id="{C62B7AFB-E3FC-55BA-CBE2-B042C6545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42" r="15647"/>
          <a:stretch/>
        </p:blipFill>
        <p:spPr bwMode="auto">
          <a:xfrm>
            <a:off x="2436631" y="20956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97E17BC-A664-4318-4F8E-BF5CDB0411D7}"/>
              </a:ext>
            </a:extLst>
          </p:cNvPr>
          <p:cNvSpPr>
            <a:spLocks noGrp="1"/>
          </p:cNvSpPr>
          <p:nvPr>
            <p:ph type="title"/>
          </p:nvPr>
        </p:nvSpPr>
        <p:spPr>
          <a:xfrm>
            <a:off x="838200" y="365125"/>
            <a:ext cx="3822189" cy="1899912"/>
          </a:xfrm>
        </p:spPr>
        <p:txBody>
          <a:bodyPr>
            <a:normAutofit/>
          </a:bodyPr>
          <a:lstStyle/>
          <a:p>
            <a:r>
              <a:rPr lang="nl-NL" sz="4000"/>
              <a:t>Uitslagen in het bloed </a:t>
            </a:r>
          </a:p>
        </p:txBody>
      </p:sp>
      <p:sp>
        <p:nvSpPr>
          <p:cNvPr id="3" name="Tijdelijke aanduiding voor inhoud 2">
            <a:extLst>
              <a:ext uri="{FF2B5EF4-FFF2-40B4-BE49-F238E27FC236}">
                <a16:creationId xmlns:a16="http://schemas.microsoft.com/office/drawing/2014/main" id="{231F7E97-4822-332D-1AE5-53997E5450E6}"/>
              </a:ext>
            </a:extLst>
          </p:cNvPr>
          <p:cNvSpPr>
            <a:spLocks noGrp="1"/>
          </p:cNvSpPr>
          <p:nvPr>
            <p:ph idx="1"/>
          </p:nvPr>
        </p:nvSpPr>
        <p:spPr>
          <a:xfrm>
            <a:off x="752475" y="2643751"/>
            <a:ext cx="3822189" cy="3742762"/>
          </a:xfrm>
        </p:spPr>
        <p:txBody>
          <a:bodyPr>
            <a:normAutofit/>
          </a:bodyPr>
          <a:lstStyle/>
          <a:p>
            <a:r>
              <a:rPr lang="nl-NL" sz="1900" b="0" i="0">
                <a:effectLst/>
                <a:latin typeface="Open Sans" panose="020B0606030504020204" pitchFamily="34" charset="0"/>
              </a:rPr>
              <a:t>In het bloed van deze zeugen werden inderdaad hoge gehalten aan mycotoxinen gevonden. Het waren zogeheten T-2/HT-2 mycotoxinen uit de zogeheten trichothecenen-groep (dat zijn andere mycotoxinen dan de wat meer bekende DON en ZEA). Deze T2/HT-2 mycotoxinen worden geproduceerd door fusarium schimmels die op graan voor kunnen komen.</a:t>
            </a:r>
            <a:endParaRPr lang="nl-NL" sz="1900"/>
          </a:p>
        </p:txBody>
      </p:sp>
    </p:spTree>
    <p:extLst>
      <p:ext uri="{BB962C8B-B14F-4D97-AF65-F5344CB8AC3E}">
        <p14:creationId xmlns:p14="http://schemas.microsoft.com/office/powerpoint/2010/main" val="175323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Pepsinogeen i en ii voor de diagnose voor vroege detectie van maagkanker |  Premium Foto">
            <a:extLst>
              <a:ext uri="{FF2B5EF4-FFF2-40B4-BE49-F238E27FC236}">
                <a16:creationId xmlns:a16="http://schemas.microsoft.com/office/drawing/2014/main" id="{F9AA5744-777C-728E-A314-768A24D5E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7"/>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F24D3D4-FEE4-E72F-3771-00A702A43AB3}"/>
              </a:ext>
            </a:extLst>
          </p:cNvPr>
          <p:cNvSpPr>
            <a:spLocks noGrp="1"/>
          </p:cNvSpPr>
          <p:nvPr>
            <p:ph type="title"/>
          </p:nvPr>
        </p:nvSpPr>
        <p:spPr>
          <a:xfrm>
            <a:off x="7531610" y="365125"/>
            <a:ext cx="3822189" cy="1899912"/>
          </a:xfrm>
        </p:spPr>
        <p:txBody>
          <a:bodyPr>
            <a:normAutofit/>
          </a:bodyPr>
          <a:lstStyle/>
          <a:p>
            <a:r>
              <a:rPr lang="nl-NL" sz="4000"/>
              <a:t>Pepsinogeen </a:t>
            </a:r>
          </a:p>
        </p:txBody>
      </p:sp>
      <p:sp>
        <p:nvSpPr>
          <p:cNvPr id="3" name="Tijdelijke aanduiding voor inhoud 2">
            <a:extLst>
              <a:ext uri="{FF2B5EF4-FFF2-40B4-BE49-F238E27FC236}">
                <a16:creationId xmlns:a16="http://schemas.microsoft.com/office/drawing/2014/main" id="{7B130751-AC77-6B3C-9118-0B0412822A1B}"/>
              </a:ext>
            </a:extLst>
          </p:cNvPr>
          <p:cNvSpPr>
            <a:spLocks noGrp="1"/>
          </p:cNvSpPr>
          <p:nvPr>
            <p:ph idx="1"/>
          </p:nvPr>
        </p:nvSpPr>
        <p:spPr>
          <a:xfrm>
            <a:off x="7531610" y="2434201"/>
            <a:ext cx="3822189" cy="3742762"/>
          </a:xfrm>
        </p:spPr>
        <p:txBody>
          <a:bodyPr>
            <a:normAutofit/>
          </a:bodyPr>
          <a:lstStyle/>
          <a:p>
            <a:r>
              <a:rPr lang="nl-NL" sz="2000"/>
              <a:t>Het is een eiwitsplitsend enzym afkomstig uit de maag. </a:t>
            </a:r>
          </a:p>
          <a:p>
            <a:r>
              <a:rPr lang="nl-NL" sz="2000" b="0" i="0">
                <a:effectLst/>
                <a:latin typeface="+mj-lt"/>
              </a:rPr>
              <a:t>Het enzym komt normaal niet in het bloed voor, maar wel bij ernstige maagzweren. Dat betekent dus zeer waarschijnlijk dat er een relatie is tussen de T-2/HT-2-mycotoxinen in het voer en maagzweren</a:t>
            </a:r>
            <a:endParaRPr lang="nl-NL" sz="2000">
              <a:latin typeface="+mj-lt"/>
            </a:endParaRPr>
          </a:p>
        </p:txBody>
      </p:sp>
    </p:spTree>
    <p:extLst>
      <p:ext uri="{BB962C8B-B14F-4D97-AF65-F5344CB8AC3E}">
        <p14:creationId xmlns:p14="http://schemas.microsoft.com/office/powerpoint/2010/main" val="299855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at zijn granen en hoe gezond zijn ze? - Victor Mooren">
            <a:extLst>
              <a:ext uri="{FF2B5EF4-FFF2-40B4-BE49-F238E27FC236}">
                <a16:creationId xmlns:a16="http://schemas.microsoft.com/office/drawing/2014/main" id="{4AB8E738-8A4D-F207-512C-0EE5FD04A6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62" r="9527"/>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7128818-B61F-C5F7-EB96-2741B1861C9B}"/>
              </a:ext>
            </a:extLst>
          </p:cNvPr>
          <p:cNvSpPr>
            <a:spLocks noGrp="1"/>
          </p:cNvSpPr>
          <p:nvPr>
            <p:ph type="title"/>
          </p:nvPr>
        </p:nvSpPr>
        <p:spPr>
          <a:xfrm>
            <a:off x="7531610" y="365125"/>
            <a:ext cx="3822189" cy="1899912"/>
          </a:xfrm>
        </p:spPr>
        <p:txBody>
          <a:bodyPr>
            <a:normAutofit/>
          </a:bodyPr>
          <a:lstStyle/>
          <a:p>
            <a:r>
              <a:rPr lang="nl-NL" sz="4000"/>
              <a:t>Het probleem aanpakken. </a:t>
            </a:r>
          </a:p>
        </p:txBody>
      </p:sp>
      <p:sp>
        <p:nvSpPr>
          <p:cNvPr id="3" name="Tijdelijke aanduiding voor inhoud 2">
            <a:extLst>
              <a:ext uri="{FF2B5EF4-FFF2-40B4-BE49-F238E27FC236}">
                <a16:creationId xmlns:a16="http://schemas.microsoft.com/office/drawing/2014/main" id="{44EFB7ED-F8A5-108D-C6A0-4C63AAEE6173}"/>
              </a:ext>
            </a:extLst>
          </p:cNvPr>
          <p:cNvSpPr>
            <a:spLocks noGrp="1"/>
          </p:cNvSpPr>
          <p:nvPr>
            <p:ph idx="1"/>
          </p:nvPr>
        </p:nvSpPr>
        <p:spPr>
          <a:xfrm>
            <a:off x="7531610" y="2434201"/>
            <a:ext cx="3822189" cy="3742762"/>
          </a:xfrm>
        </p:spPr>
        <p:txBody>
          <a:bodyPr>
            <a:normAutofit/>
          </a:bodyPr>
          <a:lstStyle/>
          <a:p>
            <a:r>
              <a:rPr lang="nl-NL" sz="2000" b="0" i="0">
                <a:effectLst/>
                <a:latin typeface="Open Sans" panose="020B0606030504020204" pitchFamily="34" charset="0"/>
              </a:rPr>
              <a:t>Om het probleem aan te pakken is overgeschakeld naar de voeders op basis van geschoonde granen. Bij het intensieve schoningsproces haalt het mengvoerbedrijf vrijwel alle kaf en andere ongerechtigheden uit het graan.</a:t>
            </a:r>
            <a:endParaRPr lang="nl-NL" sz="2000"/>
          </a:p>
        </p:txBody>
      </p:sp>
    </p:spTree>
    <p:extLst>
      <p:ext uri="{BB962C8B-B14F-4D97-AF65-F5344CB8AC3E}">
        <p14:creationId xmlns:p14="http://schemas.microsoft.com/office/powerpoint/2010/main" val="57995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DDEDF-83A0-9761-22EC-DE30DFDF4500}"/>
              </a:ext>
            </a:extLst>
          </p:cNvPr>
          <p:cNvSpPr>
            <a:spLocks noGrp="1"/>
          </p:cNvSpPr>
          <p:nvPr>
            <p:ph type="title"/>
          </p:nvPr>
        </p:nvSpPr>
        <p:spPr/>
        <p:txBody>
          <a:bodyPr/>
          <a:lstStyle/>
          <a:p>
            <a:endParaRPr lang="nl-NL" dirty="0"/>
          </a:p>
        </p:txBody>
      </p:sp>
      <p:pic>
        <p:nvPicPr>
          <p:cNvPr id="6146" name="Picture 2" descr="Wat is het verschil tussen een open en gesloten einde? | Schrijven Online">
            <a:extLst>
              <a:ext uri="{FF2B5EF4-FFF2-40B4-BE49-F238E27FC236}">
                <a16:creationId xmlns:a16="http://schemas.microsoft.com/office/drawing/2014/main" id="{208EDBEE-1F68-837E-021F-FF08E7E262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905794"/>
            <a:ext cx="838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4635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199</Words>
  <Application>Microsoft Office PowerPoint</Application>
  <PresentationFormat>Breedbeeld</PresentationFormat>
  <Paragraphs>26</Paragraphs>
  <Slides>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Aptos</vt:lpstr>
      <vt:lpstr>Aptos Display</vt:lpstr>
      <vt:lpstr>Arial</vt:lpstr>
      <vt:lpstr>Open Sans</vt:lpstr>
      <vt:lpstr>Kantoorthema</vt:lpstr>
      <vt:lpstr>Gevolgen van mycotoxinen</vt:lpstr>
      <vt:lpstr>Inleiding </vt:lpstr>
      <vt:lpstr>Symptomen van mycotoxinen </vt:lpstr>
      <vt:lpstr>Symptomen bij biggen. </vt:lpstr>
      <vt:lpstr>Uitslagen in het bloed </vt:lpstr>
      <vt:lpstr>Pepsinogeen </vt:lpstr>
      <vt:lpstr>Het probleem aanpakken.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Gevolgen van mycotoxinen</dc:title>
  <dc:creator>sven hendriks</dc:creator>
  <cp:lastModifiedBy>sven hendriks</cp:lastModifiedBy>
  <cp:revision>1</cp:revision>
  <dcterms:created xsi:type="dcterms:W3CDTF">2024-02-20T13:05:27Z</dcterms:created>
  <dcterms:modified xsi:type="dcterms:W3CDTF">2024-02-20T13:30:53Z</dcterms:modified>
</cp:coreProperties>
</file>